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71" r:id="rId6"/>
    <p:sldId id="263" r:id="rId7"/>
    <p:sldId id="275" r:id="rId8"/>
    <p:sldId id="272" r:id="rId9"/>
    <p:sldId id="273" r:id="rId10"/>
    <p:sldId id="264" r:id="rId11"/>
    <p:sldId id="276" r:id="rId12"/>
    <p:sldId id="265" r:id="rId13"/>
    <p:sldId id="266" r:id="rId14"/>
    <p:sldId id="267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9"/>
    <p:restoredTop sz="96699"/>
  </p:normalViewPr>
  <p:slideViewPr>
    <p:cSldViewPr snapToGrid="0" snapToObjects="1">
      <p:cViewPr>
        <p:scale>
          <a:sx n="67" d="100"/>
          <a:sy n="67" d="100"/>
        </p:scale>
        <p:origin x="488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/>
              <a:t>8/16/21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/>
              <a:t>8/16/21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/>
              <a:t>8/16/21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/>
              <a:t>8/16/21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/>
              <a:t>8/16/21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/>
              <a:t>8/16/21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2B59-3DDB-7A42-8BD1-24306E068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57231" y="676638"/>
            <a:ext cx="10289524" cy="2766528"/>
          </a:xfrm>
        </p:spPr>
        <p:txBody>
          <a:bodyPr/>
          <a:lstStyle/>
          <a:p>
            <a:pPr algn="ctr"/>
            <a:r>
              <a:rPr lang="en-US" dirty="0"/>
              <a:t>SAFE SCHOOL OPENING </a:t>
            </a:r>
            <a:br>
              <a:rPr lang="en-US" dirty="0"/>
            </a:br>
            <a:r>
              <a:rPr lang="en-US" dirty="0"/>
              <a:t>2021-22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6AA44-D258-B24A-8392-E887C82D7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5988" y="3163366"/>
            <a:ext cx="9755187" cy="13456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COVID-19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8A72A-1FAB-DE45-91D9-1CB23BB64EF1}"/>
              </a:ext>
            </a:extLst>
          </p:cNvPr>
          <p:cNvSpPr txBox="1"/>
          <p:nvPr/>
        </p:nvSpPr>
        <p:spPr>
          <a:xfrm rot="21411786">
            <a:off x="4804471" y="4563709"/>
            <a:ext cx="469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LINCOLN LEADERSHIP ACADEMY CHARTER SCHOOL</a:t>
            </a:r>
          </a:p>
        </p:txBody>
      </p:sp>
    </p:spTree>
    <p:extLst>
      <p:ext uri="{BB962C8B-B14F-4D97-AF65-F5344CB8AC3E}">
        <p14:creationId xmlns:p14="http://schemas.microsoft.com/office/powerpoint/2010/main" val="420242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EBF7-6A4A-B840-892E-57A3005A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198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SAFE SCHOOL OPENING</a:t>
            </a:r>
            <a:br>
              <a:rPr lang="en-US" sz="4400" dirty="0"/>
            </a:br>
            <a:r>
              <a:rPr lang="en-US" sz="4400" dirty="0"/>
              <a:t>COVID MITIGATION MEASURES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C58D-E71A-894F-AB8F-ACD1BC3F3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19883"/>
            <a:ext cx="11846103" cy="52639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	</a:t>
            </a:r>
          </a:p>
          <a:p>
            <a:pPr marL="914400" lvl="2" indent="0">
              <a:buNone/>
            </a:pPr>
            <a:r>
              <a:rPr lang="en-US" sz="7600" dirty="0">
                <a:latin typeface="Arial" panose="020B0604020202020204" pitchFamily="34" charset="0"/>
                <a:cs typeface="Arial" panose="020B0604020202020204" pitchFamily="34" charset="0"/>
              </a:rPr>
              <a:t>-SOCIAL DISTANCING (3-6 FT) WILL BE REQUIRED BY ALL STUDENTS AND STAFF AT ALL TIMES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-TEMPERATURES WILL BE TAKEN DAILY UPON ARRIVAL FOR ALL STUDENTS, STAFF 	AND APPROVED ESSENTIAL VISITORS/PARENTS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- STUDENTS/STAFF EXHIBITING ANY COVID SYMPTOMS SUCH AS COUGHING, 	SNEEZING OR A LOW-GRADE FEVER WILL BE IMMEDIATELY QUARANTINED AND 	PARENTS WILL BE NOTIFIED FOR AN IMMEDIATE PICK UP/STAFF WILL BE RELEASED. 	STUDENTS/STAFF WILL HAVE TO BE TESTED AND PRODUCE A NEGATIVE REPORT 	PRIOR TO RETURNING TO SCHOOL/WORK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-FREQUENT AND SCHEDULED HAND WASHING WILL BE REQUIRED OF ALL STUDENTS 	AND STAFF.  HANDS FREE SANITIZING STATIONS WILL BE SET UP IN ALL BUILDINGS 	AND AROUND THE CAMPUS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 </a:t>
            </a:r>
          </a:p>
          <a:p>
            <a:pPr marL="0" indent="0">
              <a:buNone/>
            </a:pPr>
            <a:r>
              <a:rPr lang="en-US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30E9-0914-284B-A9EC-18CDA853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238250"/>
          </a:xfrm>
        </p:spPr>
        <p:txBody>
          <a:bodyPr/>
          <a:lstStyle/>
          <a:p>
            <a:pPr algn="ctr"/>
            <a:r>
              <a:rPr lang="en-US" dirty="0"/>
              <a:t>SAFE SCHOOL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03C4-54DE-E540-BA3A-C8CE42E4E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0394707" cy="55816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-WE WILL AVOID HAVING LARGE GROUPS OF STUDENTS 	CONGREGATED AT ANY GIVEN TIME WHILE ON CAMPUS. 	STUDENTS WILL REMAIN WITHIN THEIR COHORTS DURING 	THE SCHOOL DAY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-STUDENTS WILL EAT LUNCH IN THEIR CLASSROOMS IN 	ORDER TO AVOID UNMASKED LARGE GATHERINGS IN THE 	DINING HALLS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-VISITORS AND PARENTS WILL NOT BE ALLOWED IN THE 	BUILDINGS 	DURING THE SCHOOL DAY UNLESS PREVIOUSLY 	APPROVED BY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EBF7-6A4A-B840-892E-57A3005A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90417"/>
            <a:ext cx="10396882" cy="12842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SAFE SCHOOL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C58D-E71A-894F-AB8F-ACD1BC3F3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440267"/>
            <a:ext cx="11784458" cy="5282439"/>
          </a:xfrm>
        </p:spPr>
        <p:txBody>
          <a:bodyPr>
            <a:normAutofit/>
          </a:bodyPr>
          <a:lstStyle/>
          <a:p>
            <a:endParaRPr lang="en-US" sz="2800" b="1" dirty="0"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INSTRUCTION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-STUDENTS WILL BE TAUGHT THE HEALTH AND SAFETY PROTOCOLS DURING THE FIRST WEEKS OF SCHOOL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FRIDAYS WILL BE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INSTRUCTIONAL DAYS (VDL)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ALL STUDENTS.  THIS WILL ALLOW OUR CAMPUS SUPPORT TEAM TO THOROUGHLY DISINFECT AND SANITIZE THE ENTIRE CAMPUS ACCORDING TO CDC GUIDELINES IN PREPARATION FOR THE FOLLOWING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3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EBF7-6A4A-B840-892E-57A3005A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90417"/>
            <a:ext cx="10396882" cy="12842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SAFE SCHOOL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C58D-E71A-894F-AB8F-ACD1BC3F3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5208"/>
            <a:ext cx="11938571" cy="5722707"/>
          </a:xfrm>
        </p:spPr>
        <p:txBody>
          <a:bodyPr>
            <a:normAutofit/>
          </a:bodyPr>
          <a:lstStyle/>
          <a:p>
            <a:endParaRPr lang="en-US" sz="2800" b="1" dirty="0"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-STUDENTS WILL BE ALLOWED TO WEAR PE UNIFORMS UNTIL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</a:t>
            </a:r>
            <a:r>
              <a:rPr lang="en-US" sz="24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-FORMAL UNIFORMS WILL BE REQUIRED BEGINNING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</a:t>
            </a:r>
            <a:r>
              <a:rPr lang="en-US" sz="24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1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6706-20A2-1345-8785-37E7C552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3564"/>
            <a:ext cx="10396882" cy="19298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SAFE SCHOOL OPENING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FD1E-2E49-AD41-8FAF-AF60898432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757" y="1047964"/>
            <a:ext cx="11239927" cy="43266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 OF THE SAFETY PLAN, WE HAVE…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INSTALLED A NEW HVAC SYSTEM IN THE HIGH SCHOOL AND ECC BUILDINGS.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BUILDINGS ON CAMPUS ARE EQUIPPED WITH AIR PURIFICATION SYSTEMS, FILTERS AND UV LIGHTS IN ORDER TO MAINTAIN SAFE AIR QUALITY FOR OUR STUDENTS AND STAFF.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ENERGY EFFICIENT WINDOWS WERE INSTALLED IN THE HS BUILDING.  THIS WILL ALLOW WINDOWS TO OPEN FOR SAFE FLOW AND CIRCULATION OF AIR. </a:t>
            </a:r>
          </a:p>
        </p:txBody>
      </p:sp>
    </p:spTree>
    <p:extLst>
      <p:ext uri="{BB962C8B-B14F-4D97-AF65-F5344CB8AC3E}">
        <p14:creationId xmlns:p14="http://schemas.microsoft.com/office/powerpoint/2010/main" val="248060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1843-E7E5-6E4F-AAFD-C0A3B993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COMMITTMENT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09B1-E5AB-8449-A9D9-86A73E255A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90601"/>
            <a:ext cx="10394707" cy="5295899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MAKE EVERY EFFORT TO MAINTAIN THE HEALTH, SAFETY AND WELFARE OF ALL OF OUR LINCOLN COMMUNITY OUR UTMOST PRIORITY WHILE PROVIDING HIGH-QUALITY EDUCATION WITH MINIMAL INTERRUPTIONS.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DO SO EVEN IN THESE CHANGING TIMES AS COVID NUMBERS CONTINUE TO INCREASE LOCALLY.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PLEASE NOTE THAT THIS PLAN IS SUBJECT TO CHANGE BASED ON THE MOST CURRENT COVID DATA RELEASED.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3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3B7F-C3BE-9345-99C8-9A4FB160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Lincoln family!!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A375-4DB7-2840-AA2F-01C4409FEF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51398"/>
            <a:ext cx="10394707" cy="382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honor and value each one of you and thank you for YOUR trust and support DURING THESE CHALLENGING TIMES!</a:t>
            </a:r>
          </a:p>
          <a:p>
            <a:endParaRPr lang="en-US" sz="24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strength of human kindness means we are 	never alone!</a:t>
            </a:r>
          </a:p>
        </p:txBody>
      </p:sp>
    </p:spTree>
    <p:extLst>
      <p:ext uri="{BB962C8B-B14F-4D97-AF65-F5344CB8AC3E}">
        <p14:creationId xmlns:p14="http://schemas.microsoft.com/office/powerpoint/2010/main" val="427756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EBA5-95B6-8648-B049-85D9D79D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90944"/>
            <a:ext cx="10396882" cy="14270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9C4B-D5EB-504E-9F69-DB3BEF1733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14" y="422565"/>
            <a:ext cx="11617077" cy="50446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Perpetua Titling MT" panose="02020502060505020804" pitchFamily="18" charset="77"/>
              </a:rPr>
              <a:t> </a:t>
            </a:r>
            <a:r>
              <a:rPr lang="en-US" sz="9600" b="1" dirty="0">
                <a:solidFill>
                  <a:srgbClr val="C00000"/>
                </a:solidFill>
                <a:latin typeface="Perpetua Titling MT" panose="02020502060505020804" pitchFamily="18" charset="77"/>
                <a:cs typeface="Oriya MN" pitchFamily="2" charset="0"/>
              </a:rPr>
              <a:t>1. Protect the HEALTH, SAFETY AND WELFARE of Students, Staff and Families AND </a:t>
            </a:r>
          </a:p>
          <a:p>
            <a:pPr marL="0" indent="0">
              <a:buNone/>
            </a:pPr>
            <a:endParaRPr lang="en-US" sz="9600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r>
              <a:rPr lang="en-US" sz="9600" b="1" dirty="0">
                <a:solidFill>
                  <a:srgbClr val="C00000"/>
                </a:solidFill>
                <a:latin typeface="Perpetua Titling MT" panose="02020502060505020804" pitchFamily="18" charset="77"/>
                <a:cs typeface="Oriya MN" pitchFamily="2" charset="0"/>
              </a:rPr>
              <a:t>2. Ensure Continuity of Education through Innovative High Quality Teaching and Learning Across All Environments </a:t>
            </a:r>
            <a:br>
              <a:rPr lang="en-US" sz="9600" b="1" dirty="0">
                <a:latin typeface="Perpetua Titling MT" panose="02020502060505020804" pitchFamily="18" charset="77"/>
                <a:cs typeface="Oriya MN" pitchFamily="2" charset="0"/>
              </a:rPr>
            </a:br>
            <a:r>
              <a:rPr lang="en-US" sz="7000" b="1" dirty="0">
                <a:latin typeface="Perpetua Titling MT" panose="02020502060505020804" pitchFamily="18" charset="77"/>
                <a:cs typeface="Oriya MN" pitchFamily="2" charset="0"/>
              </a:rPr>
              <a:t>	 </a:t>
            </a:r>
          </a:p>
          <a:p>
            <a:pPr marL="0" indent="0">
              <a:buNone/>
            </a:pPr>
            <a:r>
              <a:rPr lang="en-US" sz="7000" b="1" dirty="0">
                <a:latin typeface="Perpetua Titling MT" panose="02020502060505020804" pitchFamily="18" charset="77"/>
                <a:cs typeface="Oriya MN" pitchFamily="2" charset="0"/>
              </a:rPr>
              <a:t>	 - Work to Ensure Equity, Access and Inclusion</a:t>
            </a:r>
          </a:p>
          <a:p>
            <a:pPr marL="0" indent="0">
              <a:buNone/>
            </a:pPr>
            <a:br>
              <a:rPr lang="en-US" sz="7200" b="1" dirty="0">
                <a:latin typeface="Perpetua Titling MT" panose="02020502060505020804" pitchFamily="18" charset="77"/>
                <a:cs typeface="Oriya MN" pitchFamily="2" charset="0"/>
              </a:rPr>
            </a:br>
            <a:r>
              <a:rPr lang="en-US" sz="7200" b="1" dirty="0">
                <a:latin typeface="Perpetua Titling MT" panose="02020502060505020804" pitchFamily="18" charset="77"/>
                <a:cs typeface="Oriya MN" pitchFamily="2" charset="0"/>
              </a:rPr>
              <a:t>	 - Eliminate Opportunity Gaps, Address Learning Loss, and Accelerate 	   	   Achievement</a:t>
            </a:r>
          </a:p>
          <a:p>
            <a:pPr marL="0" indent="0">
              <a:buNone/>
            </a:pPr>
            <a:br>
              <a:rPr lang="en-US" sz="7200" b="1" dirty="0">
                <a:latin typeface="Perpetua Titling MT" panose="02020502060505020804" pitchFamily="18" charset="77"/>
                <a:cs typeface="Oriya MN" pitchFamily="2" charset="0"/>
              </a:rPr>
            </a:br>
            <a:r>
              <a:rPr lang="en-US" sz="7200" b="1" dirty="0">
                <a:latin typeface="Perpetua Titling MT" panose="02020502060505020804" pitchFamily="18" charset="77"/>
                <a:cs typeface="Oriya MN" pitchFamily="2" charset="0"/>
              </a:rPr>
              <a:t>	 - Engage Stakeholders in Transparent, Collaborative, and 	  	   	   Compassionate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8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8523-56AA-2041-BAAE-6E4E3859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18654"/>
            <a:ext cx="10396882" cy="2156420"/>
          </a:xfrm>
        </p:spPr>
        <p:txBody>
          <a:bodyPr/>
          <a:lstStyle/>
          <a:p>
            <a:pPr algn="ctr"/>
            <a:r>
              <a:rPr lang="en-US" dirty="0"/>
              <a:t>WHAT WENT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A95E-680D-DC41-84DF-3EB7EAB0BE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34948"/>
            <a:ext cx="11948845" cy="4941871"/>
          </a:xfrm>
        </p:spPr>
        <p:txBody>
          <a:bodyPr>
            <a:normAutofit fontScale="92500"/>
          </a:bodyPr>
          <a:lstStyle/>
          <a:p>
            <a:endParaRPr lang="en-US" b="1" dirty="0">
              <a:latin typeface="Perpetua Titling MT" panose="02020502060505020804" pitchFamily="18" charset="77"/>
            </a:endParaRPr>
          </a:p>
          <a:p>
            <a:r>
              <a:rPr lang="en-US" b="1" dirty="0">
                <a:latin typeface="Perpetua Titling MT" panose="02020502060505020804" pitchFamily="18" charset="77"/>
              </a:rPr>
              <a:t>ONLINE LEARNING – RESEARCHED BASED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HOLISTIC ACADEMIC, SE/MENTAL HEALTH, FINANCIAL, PHYSICAL, TECHNICAL SUPPORT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FULL STAFF ENGAGEMENT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INDIVIDUALIZED RELATIONSHIPS WITH STUDENTS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EFFECTIVE AND PERSONALIZED RELATIONSHIPS WITH PARENTS/FAMILIES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DEEPER UNDERSTANDING OF STUDENTS’ ACADEMIC NEEDS AND TARGETED STRATEGIES 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INCREASED CAPACITY OF INSTRUCTIONAL AND ALL STAFF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FULL ACCESS 100%…COMPUTER LENDING PROGRAM AND FREE INTERNET ACCESS</a:t>
            </a:r>
          </a:p>
          <a:p>
            <a:r>
              <a:rPr lang="en-US" b="1" dirty="0">
                <a:latin typeface="Perpetua Titling MT" panose="02020502060505020804" pitchFamily="18" charset="77"/>
              </a:rPr>
              <a:t>PARENT VOICES THROUGH SURVEYs and immediate feedback in real time</a:t>
            </a:r>
          </a:p>
          <a:p>
            <a:pPr marL="0" indent="0">
              <a:buNone/>
            </a:pPr>
            <a:endParaRPr lang="en-US" b="1" dirty="0">
              <a:latin typeface="Perpetua Titling MT" panose="02020502060505020804" pitchFamily="18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8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C032-41C4-884E-BB12-881A6D69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39" y="-277090"/>
            <a:ext cx="10396882" cy="1304506"/>
          </a:xfrm>
        </p:spPr>
        <p:txBody>
          <a:bodyPr/>
          <a:lstStyle/>
          <a:p>
            <a:pPr algn="ctr"/>
            <a:r>
              <a:rPr lang="en-US" dirty="0"/>
              <a:t>CURRENT FACTS ON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92CB-B120-9240-BD84-88130FB025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193" y="226031"/>
            <a:ext cx="12010490" cy="6226139"/>
          </a:xfrm>
        </p:spPr>
        <p:txBody>
          <a:bodyPr>
            <a:normAutofit fontScale="70000" lnSpcReduction="20000"/>
          </a:bodyPr>
          <a:lstStyle/>
          <a:p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RED PHASE IN PA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INCREASING NUMBER OF  </a:t>
            </a:r>
            <a:r>
              <a:rPr lang="en-US" sz="3200" b="1" dirty="0">
                <a:solidFill>
                  <a:srgbClr val="C00000"/>
                </a:solidFill>
                <a:effectLst>
                  <a:glow rad="25400">
                    <a:schemeClr val="accent1">
                      <a:alpha val="13000"/>
                    </a:schemeClr>
                  </a:glow>
                  <a:outerShdw blurRad="50800" dist="50800" dir="5400000" sx="101000" sy="101000" algn="ctr" rotWithShape="0">
                    <a:srgbClr val="000000">
                      <a:alpha val="85000"/>
                    </a:srgbClr>
                  </a:outerShdw>
                  <a:reflection endPos="0" dist="50800" dir="5400000" sy="-100000" algn="bl" rotWithShape="0"/>
                </a:effectLst>
                <a:latin typeface="Perpetua Titling MT" panose="02020502060505020804" pitchFamily="18" charset="77"/>
              </a:rPr>
              <a:t>+</a:t>
            </a: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 CASES </a:t>
            </a:r>
            <a:r>
              <a:rPr lang="en-US" sz="3200" b="1" dirty="0" err="1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SINce</a:t>
            </a: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 August 14 (+15.26) NC (+1.26)LC 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Increasing number of CASES IN CHILDREN IN PA: AS OF 8/11/2021</a:t>
            </a:r>
          </a:p>
          <a:p>
            <a:pPr marL="0" indent="0">
              <a:buNone/>
            </a:pP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	AGES 		0-19 - 185,595 </a:t>
            </a:r>
          </a:p>
          <a:p>
            <a:pPr marL="0" indent="0">
              <a:buNone/>
            </a:pP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			0-9 - 51, 541</a:t>
            </a:r>
          </a:p>
          <a:p>
            <a:pPr marL="0" indent="0">
              <a:buNone/>
            </a:pP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			10-19 - 134,054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BETWEEN 8/5-8/11 (1 WEEK) INCREASE OF 1,982 CASES IN CHILDREN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INCREASE OF 15% CASES BETWEEN 7/29-8/4 (1 WEEK) NATIONALLY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DISPROPORTIONATE IMPACT ON COMMUNITIES OF COLOR and children</a:t>
            </a:r>
          </a:p>
          <a:p>
            <a:pPr marL="0" indent="0">
              <a:buNone/>
            </a:pPr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 *</a:t>
            </a:r>
            <a:r>
              <a:rPr lang="en-US" sz="15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AMERICAN ACADEMY OF PEDIATRICS AND THE CHILDREN’S HOSPITAL ASSOC.</a:t>
            </a:r>
          </a:p>
          <a:p>
            <a:pPr marL="0" indent="0">
              <a:buNone/>
            </a:pPr>
            <a:endParaRPr lang="en-US" sz="1500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85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C032-41C4-884E-BB12-881A6D69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2" y="-287676"/>
            <a:ext cx="10396882" cy="1335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RESEARCH BASED FACTS ON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92CB-B120-9240-BD84-88130FB025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47964"/>
            <a:ext cx="12191999" cy="51865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AMERICAN ACADEMY OF PEDIATRICS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THE CHILDREN’S HOSPITAL ASSOC.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CENTER FOR DISEASE CONTROL (CDC)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WORLD HEALTH ORGANIZATION (WHO)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PA DEPARTMENT OF HEALTH (DOH)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PENNSYLVANIA DEPARTMENT OF EDUCATION (PDE)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REGIONAL EDUCATIONAL LABORATORY (REL)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COVID ACTNOW STATE WEBSITE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PA GOVERNMENT WEBSITE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PENN MEDICINE WEBSITE</a:t>
            </a:r>
          </a:p>
          <a:p>
            <a:r>
              <a:rPr lang="en-US" sz="3200" b="1" dirty="0">
                <a:effectLst>
                  <a:glow rad="25400">
                    <a:schemeClr val="accent1">
                      <a:alpha val="13000"/>
                    </a:schemeClr>
                  </a:glow>
                </a:effectLst>
                <a:latin typeface="Perpetua Titling MT" panose="02020502060505020804" pitchFamily="18" charset="77"/>
              </a:rPr>
              <a:t>NATIONAL INSTITUTE OF HEALTH (NIH) </a:t>
            </a:r>
          </a:p>
          <a:p>
            <a:endParaRPr lang="en-US" sz="3200" b="1" dirty="0">
              <a:solidFill>
                <a:srgbClr val="C0000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  <a:p>
            <a:endParaRPr lang="en-US" b="1" dirty="0">
              <a:solidFill>
                <a:srgbClr val="00B050"/>
              </a:solidFill>
              <a:effectLst>
                <a:glow rad="25400">
                  <a:schemeClr val="accent1">
                    <a:alpha val="13000"/>
                  </a:schemeClr>
                </a:glow>
              </a:effectLst>
              <a:latin typeface="Perpetua Titling MT" panose="020205020605050208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266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0763-FB09-274C-AC6E-A7037353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64727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CONSIDERATIONS FOR A SAFE SCHOOL OPENING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9F0-5AE9-914A-AAB2-16EA596840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47272"/>
            <a:ext cx="11815281" cy="62107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r>
              <a:rPr lang="en-US" sz="6200" b="1" dirty="0">
                <a:latin typeface="Arial Rounded MT Bold" panose="020F0704030504030204" pitchFamily="34" charset="77"/>
                <a:cs typeface="Oriya MN" pitchFamily="2" charset="0"/>
              </a:rPr>
              <a:t>HOW DO WE…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Protect the HEALTH, SAFETY AND WELFARE of Students, Staff and Families AND 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Ensure Continuity of Education through Innovative High Quality Teaching and Learning Across All Environments?</a:t>
            </a:r>
          </a:p>
          <a:p>
            <a:pPr marL="0" indent="0">
              <a:buNone/>
            </a:pPr>
            <a:endParaRPr lang="en-US" sz="6200" b="1" dirty="0">
              <a:solidFill>
                <a:srgbClr val="C00000"/>
              </a:solidFill>
              <a:latin typeface="Arial Rounded MT Bold" panose="020F0704030504030204" pitchFamily="34" charset="77"/>
              <a:cs typeface="Oriya MN" pitchFamily="2" charset="0"/>
            </a:endParaRPr>
          </a:p>
          <a:p>
            <a:pPr marL="0" indent="0">
              <a:buNone/>
            </a:pPr>
            <a:r>
              <a:rPr lang="en-US" sz="6200" b="1" dirty="0">
                <a:latin typeface="Arial Rounded MT Bold" panose="020F0704030504030204" pitchFamily="34" charset="77"/>
                <a:cs typeface="Oriya MN" pitchFamily="2" charset="0"/>
              </a:rPr>
              <a:t>DATA SHOW WE CAN ONLY… </a:t>
            </a: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		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		-REDUCE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		-SLOW DOWN</a:t>
            </a: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		-MITIGATE….</a:t>
            </a:r>
          </a:p>
          <a:p>
            <a:pPr marL="0" indent="0">
              <a:buNone/>
            </a:pPr>
            <a:endParaRPr lang="en-US" sz="6200" b="1" dirty="0">
              <a:solidFill>
                <a:srgbClr val="C00000"/>
              </a:solidFill>
              <a:latin typeface="Arial Rounded MT Bold" panose="020F0704030504030204" pitchFamily="34" charset="77"/>
              <a:cs typeface="Oriya MN" pitchFamily="2" charset="0"/>
            </a:endParaRPr>
          </a:p>
          <a:p>
            <a:pPr marL="0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 Rounded MT Bold" panose="020F0704030504030204" pitchFamily="34" charset="77"/>
                <a:cs typeface="Oriya MN" pitchFamily="2" charset="0"/>
              </a:rPr>
              <a:t>NOT PREVENT!</a:t>
            </a:r>
          </a:p>
          <a:p>
            <a:pPr marL="0" indent="0">
              <a:buNone/>
            </a:pPr>
            <a:endParaRPr lang="en-US" sz="6200" b="1" dirty="0">
              <a:solidFill>
                <a:srgbClr val="C00000"/>
              </a:solidFill>
              <a:latin typeface="Arial Rounded MT Bold" panose="020F0704030504030204" pitchFamily="34" charset="77"/>
              <a:cs typeface="Oriya MN" pitchFamily="2" charset="0"/>
            </a:endParaRPr>
          </a:p>
          <a:p>
            <a:pPr marL="0" indent="0">
              <a:buNone/>
            </a:pPr>
            <a:endParaRPr lang="en-US" sz="2900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Perpetua Titling MT" panose="02020502060505020804" pitchFamily="18" charset="77"/>
              <a:cs typeface="Oriya M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3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31AA-21FA-7044-811A-7B2B9206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 SCHOOL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6FCB-0B0B-3B41-8B9A-5F66806A98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PREVENTION AND 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175572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E019-85CC-2247-BDD9-3A505923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 SCHOOL OPENING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21F7-6E43-C74C-B634-0B758D6A16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56268"/>
            <a:ext cx="10394707" cy="3918318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INSTRUCTION OPTION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-PARENTS WILL HAVE THE CHOICE TO EDUCATE THEIR CHILD VIRTUALLY THROUGH LINCOLN’S VIRTUAL INSTRUCTION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-VULNERABLE CHILDREN WITH UNDERLYING MEDICAL CONDITIONS WILL HAVE ACCOMODATIONS AND SPECIAL SUPPORT INCLUDING VIRTUAL LEARNING IF PARENT CHOOSES THIS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027B-20F8-3C44-A41B-01E8B996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 SCHOOL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192D-8F54-534F-ADE0-84F30BFCE7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1734"/>
            <a:ext cx="10394707" cy="4030134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MANDATED MASK WEARING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pple Color Emoji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Apple Color Emoji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	-ALL STUDENTS AND STAFF WILL BEGIN THE YEAR WEARING MASKS AT ALL TIMES WHILE ON CAMPUS, SCHOOL BUSES AND SCHOOL SPONSORED EVENTS</a:t>
            </a:r>
          </a:p>
          <a:p>
            <a:r>
              <a:rPr lang="en-US" dirty="0"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	-APPROVED ESSENTIAL VISITORS WILL BE REQUIRED TO WEAR MASKS AT ALL TIMES ON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5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17120</TotalTime>
  <Words>1013</Words>
  <Application>Microsoft Macintosh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Apple Color Emoji</vt:lpstr>
      <vt:lpstr>Arial</vt:lpstr>
      <vt:lpstr>Arial Rounded MT Bold</vt:lpstr>
      <vt:lpstr>Impact</vt:lpstr>
      <vt:lpstr>Oriya MN</vt:lpstr>
      <vt:lpstr>Perpetua Titling MT</vt:lpstr>
      <vt:lpstr>Main Event</vt:lpstr>
      <vt:lpstr>SAFE SCHOOL OPENING  2021-22</vt:lpstr>
      <vt:lpstr>GUIDING PRINCIPLES</vt:lpstr>
      <vt:lpstr>WHAT WENT WELL</vt:lpstr>
      <vt:lpstr>CURRENT FACTS ON COVID-19 </vt:lpstr>
      <vt:lpstr>RESEARCH BASED FACTS ON COVID-19</vt:lpstr>
      <vt:lpstr>CONSIDERATIONS FOR A SAFE SCHOOL OPENING </vt:lpstr>
      <vt:lpstr>SAFE SCHOOL OPENING</vt:lpstr>
      <vt:lpstr>SAFE SCHOOL OPENING </vt:lpstr>
      <vt:lpstr>SAFE SCHOOL OPENING</vt:lpstr>
      <vt:lpstr>SAFE SCHOOL OPENING COVID MITIGATION MEASURES</vt:lpstr>
      <vt:lpstr>SAFE SCHOOL OPENING</vt:lpstr>
      <vt:lpstr>SAFE SCHOOL OPENING</vt:lpstr>
      <vt:lpstr>SAFE SCHOOL OPENING</vt:lpstr>
      <vt:lpstr>SAFE SCHOOL OPENING </vt:lpstr>
      <vt:lpstr>OUR COMMITTMENT</vt:lpstr>
      <vt:lpstr>THank you Lincoln family!!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OPENING  2020-21</dc:title>
  <dc:creator>Sandra Figueroa</dc:creator>
  <cp:lastModifiedBy>Sandra Figueroa</cp:lastModifiedBy>
  <cp:revision>46</cp:revision>
  <cp:lastPrinted>2021-08-17T13:32:45Z</cp:lastPrinted>
  <dcterms:created xsi:type="dcterms:W3CDTF">2020-06-29T19:25:12Z</dcterms:created>
  <dcterms:modified xsi:type="dcterms:W3CDTF">2021-08-17T13:46:58Z</dcterms:modified>
</cp:coreProperties>
</file>